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6" r:id="rId2"/>
    <p:sldId id="506" r:id="rId3"/>
    <p:sldId id="507" r:id="rId4"/>
    <p:sldId id="474" r:id="rId5"/>
    <p:sldId id="471" r:id="rId6"/>
    <p:sldId id="513" r:id="rId7"/>
    <p:sldId id="512" r:id="rId8"/>
    <p:sldId id="545" r:id="rId9"/>
    <p:sldId id="547" r:id="rId10"/>
    <p:sldId id="546" r:id="rId11"/>
    <p:sldId id="479" r:id="rId12"/>
    <p:sldId id="497" r:id="rId13"/>
    <p:sldId id="550" r:id="rId14"/>
    <p:sldId id="498" r:id="rId15"/>
    <p:sldId id="499" r:id="rId16"/>
    <p:sldId id="544" r:id="rId17"/>
    <p:sldId id="501" r:id="rId18"/>
    <p:sldId id="516" r:id="rId19"/>
    <p:sldId id="502" r:id="rId20"/>
    <p:sldId id="515" r:id="rId21"/>
    <p:sldId id="505" r:id="rId22"/>
    <p:sldId id="522" r:id="rId23"/>
    <p:sldId id="543" r:id="rId24"/>
    <p:sldId id="549" r:id="rId25"/>
    <p:sldId id="491" r:id="rId26"/>
  </p:sldIdLst>
  <p:sldSz cx="9144000" cy="6858000" type="screen4x3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333333"/>
    <a:srgbClr val="5490B8"/>
    <a:srgbClr val="0033CC"/>
    <a:srgbClr val="57B9E6"/>
    <a:srgbClr val="A3A3A3"/>
    <a:srgbClr val="969696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2522" autoAdjust="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4ECBA25-7BD2-4A9E-B742-FB550E83BE02}" type="datetimeFigureOut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8662BE0-FF55-4B27-8ADE-99CF87186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048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8356703-BF08-407A-8596-25F6782E3F25}" type="datetimeFigureOut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97" tIns="45149" rIns="90297" bIns="45149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0297" tIns="45149" rIns="90297" bIns="4514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A6C0249-A946-4826-9914-70CEA115B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9875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0EF038-15DF-49C0-B24E-0D505B054A48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138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93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357CA1-949A-4FC2-B84F-350411EA1C8E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449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195163-2C01-4EA7-9B00-FC1E438E375E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84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195163-2C01-4EA7-9B00-FC1E438E375E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84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AF4AE4-9008-4445-BA28-B1DDF80B8166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383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920C02-6D14-47BD-8D89-8F163155A1A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43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920C02-6D14-47BD-8D89-8F163155A1A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43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FD4B63-5802-4F97-9BF6-57D2D7BC9A3F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32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370679-9A85-46C1-9857-50B3944DE4CD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520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370679-9A85-46C1-9857-50B3944DE4CD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713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48EDD9-5F7B-4EF5-B5A0-2066D7767B8A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79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370679-9A85-46C1-9857-50B3944DE4CD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9515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FE84E-4E03-4F9E-BBCE-E6EA0C34687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181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FE84E-4E03-4F9E-BBCE-E6EA0C34687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84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FE84E-4E03-4F9E-BBCE-E6EA0C34687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847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FE84E-4E03-4F9E-BBCE-E6EA0C34687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84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48EDD9-5F7B-4EF5-B5A0-2066D7767B8A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475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205561-7186-4CF1-B26C-0894D7829FAB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04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842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735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93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93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8C1CA-668B-4592-B564-D45691C7ACA1}" type="slidenum">
              <a:rPr lang="ru-RU"/>
              <a:pPr/>
              <a:t>9</a:t>
            </a:fld>
            <a:endParaRPr lang="ru-RU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18766-8376-4BD5-B67D-89A5109A11D9}" type="datetime1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22670-3AAD-4410-9531-33579DC45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093738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0491-0300-4AE5-B5BC-1B45F5EF5ABE}" type="datetime1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1ED8B-8FAA-426C-AD92-40C9F4CCB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008351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DFF01-8AA2-4E27-B508-136628B0D46E}" type="datetime1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A54AD-3BC1-43CD-99ED-558032BC8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916641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AB860-55D8-4CDE-A0FA-49779BCC81BD}" type="datetime1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0D58-CE60-446D-AA5F-D73EC6435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302661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01DBF-98DC-4E6F-B61A-4E75767A79C2}" type="datetime1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2F34E-8E78-4107-A0F0-CCE5052C5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546837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80F15-7C75-4109-BBDE-F9BA7D3D07AD}" type="datetime1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10E17-6D62-41A9-878E-B33E703DD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84011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340F1-7F19-4740-B42E-BB94E44B8D8E}" type="datetime1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C5FA7-5A06-46DE-8A5A-4F33113C2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493109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7B3C0-4C11-4BEC-84B1-5314186F62E5}" type="datetime1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728CE-D0C0-41A1-983D-F3AE603A1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516032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2D94-5446-4998-BE68-8D5742EC51AF}" type="datetime1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9AB64-8065-4C14-9A2E-57B97E228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090506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E5D51-3223-41F0-A970-9542939258CE}" type="datetime1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78131-E8C4-4F86-B4A3-2629C8922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71995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25A16-AE55-413C-9131-D3A6D217FAA1}" type="datetime1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54E74-3FEA-4828-A6B2-795B158E6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822510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2514D7-8648-4CC5-B17C-BAD5D41ADA24}" type="datetime1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76694D-0C34-4D4A-AA3D-10A924E5C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s.asueso.ru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test.asurso.ru/" TargetMode="External"/><Relationship Id="rId4" Type="http://schemas.openxmlformats.org/officeDocument/2006/relationships/hyperlink" Target="https://es.asurso.ru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s.asurso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test.asurso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720725" y="188913"/>
            <a:ext cx="7883525" cy="47942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ЭЛЕКТРОННЫЕ УСЛУГИ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600" dirty="0">
                <a:solidFill>
                  <a:schemeClr val="bg1"/>
                </a:solidFill>
                <a:latin typeface="+mn-lt"/>
              </a:rPr>
              <a:t>В СФЕРЕ ОБРАЗОВАНИЯ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7524" y="1342385"/>
            <a:ext cx="8568952" cy="3046988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0800000"/>
            </a:lightRig>
          </a:scene3d>
          <a:sp3d extrusionH="76200">
            <a:extrusionClr>
              <a:srgbClr val="333333"/>
            </a:extrusionClr>
          </a:sp3d>
        </p:spPr>
        <p:txBody>
          <a:bodyPr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3200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Организация в 2018 </a:t>
            </a:r>
            <a:r>
              <a:rPr lang="ru-RU" sz="3200" b="1" spc="1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году электронной подачи заявлений </a:t>
            </a:r>
            <a:endParaRPr lang="ru-RU" sz="3200" b="1" spc="1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200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 </a:t>
            </a:r>
            <a:r>
              <a:rPr lang="ru-RU" sz="3200" b="1" spc="1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 классы государственных и муниципальных общеобразовательных организациях Самарской </a:t>
            </a:r>
            <a:r>
              <a:rPr lang="ru-RU" sz="3200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области.</a:t>
            </a:r>
          </a:p>
        </p:txBody>
      </p:sp>
      <p:pic>
        <p:nvPicPr>
          <p:cNvPr id="205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5138"/>
            <a:ext cx="91440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0" y="1341438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0" y="5543550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00" y="1196752"/>
            <a:ext cx="9021763" cy="43242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Преимущественное право 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внеочередное/первоочередное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зачисление:</a:t>
            </a:r>
          </a:p>
          <a:p>
            <a:pPr algn="just">
              <a:defRPr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ФЗ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07.02.2011№ 3-ФЗ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полиции»;</a:t>
            </a:r>
          </a:p>
          <a:p>
            <a:pPr algn="just"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ФЗ от 27.05.1998 №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76-ФЗ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статусе военнослужащих»;</a:t>
            </a:r>
          </a:p>
          <a:p>
            <a:pPr algn="just"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ФЗ от 29.12.2012 № 273-ФЗ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образовании в РФ»;</a:t>
            </a:r>
          </a:p>
          <a:p>
            <a:pPr algn="just">
              <a:defRPr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ФЗ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30.12.2012 № 283-ФЗ «О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гарантиях сотрудникам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ФОИВ и внесении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отдельные законодательные акты РФ»;</a:t>
            </a:r>
          </a:p>
          <a:p>
            <a:pPr algn="just"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ФЗ от 26.06.1992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3132-1 «О статусе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судей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РФ»;</a:t>
            </a:r>
          </a:p>
          <a:p>
            <a:pPr algn="just">
              <a:defRPr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defRPr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6179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в 1 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6148" name="Picture 2" descr="C:\Users\KljuevDP\AppData\Local\Microsoft\Windows\Temporary Internet Files\Content.IE5\6RIYJXBW\MC90043395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748592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37307" y="4635323"/>
            <a:ext cx="1306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charset="0"/>
              </a:rPr>
              <a:t>Заявитель</a:t>
            </a:r>
          </a:p>
        </p:txBody>
      </p:sp>
      <p:pic>
        <p:nvPicPr>
          <p:cNvPr id="6" name="Picture 4" descr="http://im1-tub-ru.yandex.net/i?id=245fd018454629373807ab2f3bc9343e-37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50244" y="1988832"/>
            <a:ext cx="1785937" cy="117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151" name="Прямоугольник 1"/>
          <p:cNvSpPr>
            <a:spLocks noChangeArrowheads="1"/>
          </p:cNvSpPr>
          <p:nvPr/>
        </p:nvSpPr>
        <p:spPr bwMode="auto">
          <a:xfrm>
            <a:off x="1797024" y="3237224"/>
            <a:ext cx="23764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Arial" charset="0"/>
              </a:rPr>
              <a:t>Общеобразовательная организация</a:t>
            </a:r>
          </a:p>
        </p:txBody>
      </p:sp>
      <p:sp>
        <p:nvSpPr>
          <p:cNvPr id="6153" name="Прямоугольник 10"/>
          <p:cNvSpPr>
            <a:spLocks noChangeArrowheads="1"/>
          </p:cNvSpPr>
          <p:nvPr/>
        </p:nvSpPr>
        <p:spPr bwMode="auto">
          <a:xfrm>
            <a:off x="4961299" y="6042653"/>
            <a:ext cx="408586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latin typeface="Arial" charset="0"/>
              </a:rPr>
              <a:t>Модуль «Е-услуги</a:t>
            </a:r>
            <a:r>
              <a:rPr lang="ru-RU" altLang="ru-RU" sz="1500" dirty="0">
                <a:latin typeface="Arial" charset="0"/>
              </a:rPr>
              <a:t>. </a:t>
            </a:r>
            <a:r>
              <a:rPr lang="ru-RU" altLang="ru-RU" sz="1500" dirty="0" smtClean="0">
                <a:latin typeface="Arial" charset="0"/>
              </a:rPr>
              <a:t>Образование»</a:t>
            </a:r>
            <a:endParaRPr lang="ru-RU" altLang="ru-RU" sz="1500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500" dirty="0">
                <a:latin typeface="Arial" charset="0"/>
                <a:hlinkClick r:id="rId6"/>
              </a:rPr>
              <a:t>https://es.asurso.ru</a:t>
            </a:r>
            <a:r>
              <a:rPr lang="en-US" altLang="ru-RU" sz="1500" dirty="0">
                <a:latin typeface="Arial" charset="0"/>
              </a:rPr>
              <a:t> </a:t>
            </a:r>
            <a:r>
              <a:rPr lang="ru-RU" altLang="ru-RU" sz="1500" dirty="0" smtClean="0">
                <a:latin typeface="Arial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500" dirty="0">
              <a:latin typeface="Arial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273860" y="5039590"/>
            <a:ext cx="3255962" cy="48418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9395364">
            <a:off x="1084322" y="3404817"/>
            <a:ext cx="977900" cy="48418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2476233">
            <a:off x="4022723" y="3302311"/>
            <a:ext cx="762000" cy="48577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6804025" y="1697581"/>
            <a:ext cx="0" cy="129937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690563" y="1697581"/>
            <a:ext cx="6113463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689771" y="1697581"/>
            <a:ext cx="792" cy="205209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0" name="TextBox 29"/>
          <p:cNvSpPr txBox="1">
            <a:spLocks noChangeArrowheads="1"/>
          </p:cNvSpPr>
          <p:nvPr/>
        </p:nvSpPr>
        <p:spPr bwMode="auto">
          <a:xfrm>
            <a:off x="217488" y="1162050"/>
            <a:ext cx="882967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 ребенка может быть подано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заявление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общеобразовательное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учреждение.</a:t>
            </a:r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12759" r="9028" b="22000"/>
          <a:stretch/>
        </p:blipFill>
        <p:spPr bwMode="auto">
          <a:xfrm>
            <a:off x="4946018" y="2996952"/>
            <a:ext cx="4085865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Самостоятельная подача заявления </a:t>
            </a: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в электронной форме</a:t>
            </a: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950" y="620713"/>
            <a:ext cx="8785225" cy="144013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дней, 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считая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 регистрации электронного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заявления, 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 предоставляет оригиналы документов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школу,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 согласие на обработку своих персональных данных и персональных данных своего ребенка, подписывает заявление о приеме в 1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класс, которое распечатывается из модуля «Е-услуги. Образование»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061286"/>
            <a:ext cx="914399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следующие документы: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 детей, проживающих на закрепленной территории, предъявляют: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свидетельства о рождении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или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родство заявителя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регистрации ребенка по месту жительства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месту пребывания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закрепленной территории или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содержащий сведения о регистрации ребенка по месту жительства или по месту пребывания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закрепленной территории;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 детей, не проживающих на закрепленной территории, дополнительно предъявляют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рождении ребенка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предъявляемых при приеме документов хранятся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время обучения ребенка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Самостоятельная подача заявления </a:t>
            </a: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в электронной форме</a:t>
            </a: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9386" y="632482"/>
            <a:ext cx="914399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ВНИМАНИЕ: заявитель вправе самостоятельно не предоставлять с 01.01.2017 г.:</a:t>
            </a:r>
          </a:p>
          <a:p>
            <a:pPr marL="342900" indent="-342900" algn="just">
              <a:buAutoNum type="arabicPeriod"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регистрации по месту жительства гражданина Российской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Федерации;</a:t>
            </a:r>
          </a:p>
          <a:p>
            <a:pPr marL="342900" indent="-342900" algn="just">
              <a:buAutoNum type="arabicPeriod"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регистрации по месту пребывания гражданина Российской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Федерации;</a:t>
            </a:r>
          </a:p>
          <a:p>
            <a:pPr marL="342900" indent="-342900" algn="just">
              <a:buAutoNum type="arabicPeriod"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регистрации иностранного гражданина или лица без гражданства по месту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жительства;</a:t>
            </a:r>
          </a:p>
          <a:p>
            <a:pPr marL="342900" indent="-342900" algn="just">
              <a:buAutoNum type="arabicPeriod"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постановке на учет иностранного гражданина или лица без гражданства по месту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пребывания;</a:t>
            </a:r>
          </a:p>
          <a:p>
            <a:pPr marL="342900" indent="-342900" algn="just">
              <a:buAutoNum type="arabicPeriod"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выдаче или продлении срока действия вида на жительство иностранному гражданину или лицу без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гражданства;</a:t>
            </a:r>
          </a:p>
          <a:p>
            <a:pPr marL="342900" indent="-342900" algn="just">
              <a:buAutoNum type="arabicPeriod"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выдаче разрешения на временное проживание иностранному гражданину или лицу без гражданства;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(Распоряжение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1 ноября 2016 г. №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2326-р)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806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4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Самостоятельная подача заявления в электронной форме</a:t>
            </a:r>
          </a:p>
          <a:p>
            <a:pPr algn="ctr" eaLnBrk="1" hangingPunct="1">
              <a:buNone/>
            </a:pP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245" name="Прямоугольник 1"/>
          <p:cNvSpPr>
            <a:spLocks noChangeArrowheads="1"/>
          </p:cNvSpPr>
          <p:nvPr/>
        </p:nvSpPr>
        <p:spPr bwMode="auto">
          <a:xfrm>
            <a:off x="223837" y="650497"/>
            <a:ext cx="8696325" cy="604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необходимые документы предоставлены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заявителем, данные в них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соответствуют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информации, указанной в заявлении – 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r>
              <a:rPr lang="ru-RU" alt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принимается на рассмотрение приемной комиссией школы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представленные заявителем, 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регистрируются в журнале приема заявлений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регистрации заявления 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заявителю выдается расписка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(обращение) в получении документов, содержащая информацию о регистрационном номере заявления о приеме ребенка в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школу,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перечне представленных документов. 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Расписка заверяется подписью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должностного лица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школы,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ответственного за прием документов, и печатью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представители), которые не представили необходимые для приема документы или сведения в документах не совпадают с данными в электронном заявлении, получают уведомление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аннулировании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заявления.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5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Отказать в приеме школа имеет право </a:t>
            </a:r>
            <a:r>
              <a:rPr lang="ru-RU" altLang="ru-RU" sz="1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при отсутствии с свободных мест</a:t>
            </a:r>
            <a:r>
              <a:rPr lang="ru-RU" altLang="ru-RU" sz="15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(пункт 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статьи 67 Федерального закона от 29.12.2012 № 273-ФЗ «Об образовании в Российской Федерации»: в 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приеме в государственную или муниципальную образовательную организацию может быть отказано только по причине отсутствия в ней свободных 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мест)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5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может досрочно прекратить образовательные отношения в случае установления нарушения порядка приема в образовательную организацию, повлекшего по вине обучающегося его незаконное зачисление в образовательную организацию.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(часть 2 статьи 61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от 29.12.2012 № 273-ФЗ «Об образовании в Российской Федерации»)</a:t>
            </a:r>
            <a:endParaRPr lang="ru-RU" altLang="ru-RU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Самостоятельная подача заявления в электронной форме</a:t>
            </a:r>
          </a:p>
          <a:p>
            <a:pPr algn="ctr" eaLnBrk="1" hangingPunct="1">
              <a:buNone/>
            </a:pP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(в модуле «Е-услуги. Образование» / РПГУ Самарской области) </a:t>
            </a: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950" y="763588"/>
            <a:ext cx="8785225" cy="72072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школу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950" y="1628800"/>
            <a:ext cx="8694738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рабочих дней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даты приема документов: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решение о зачислении детей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и даты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регистрации заявлений и наличия полного пакета документов;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издает распорядительный акт о зачислении ребенка в 1 класс. </a:t>
            </a:r>
          </a:p>
          <a:p>
            <a:pPr algn="just"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Распорядительный акт размещается на информационном стенде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их издания.</a:t>
            </a:r>
          </a:p>
          <a:p>
            <a:pPr algn="just"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Самарской области рекомендует размещать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выписку из распорядительного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акта о зачислении в 1 класс на официальном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школы без указания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ПДн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Размещение информации на официальном сайте ОУ</a:t>
            </a: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657" y="620713"/>
            <a:ext cx="8694738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28. Компетенция, права, обязанности и ответственность образовательной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п.8 части 3: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в образовательную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29. Информационная открытость образовательной организации</a:t>
            </a: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Образовательные организации обеспечивают открытость и доступность:</a:t>
            </a: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информации:</a:t>
            </a: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м) о количестве вакантных мест для приема (перевода) по каждой образовательной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копий:</a:t>
            </a:r>
          </a:p>
          <a:p>
            <a:pPr algn="just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локальных нормативных актов, предусмотренных частью 2 статьи 30 настоящего Федерального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закона: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Образовательная организация принимает локальные нормативные акты по основным вопросам организации и осуществления образовательной деятельности, в том числе регламентирующие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приема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иной информации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размещается, опубликовывается по решению образовательной организации и (или) размещение, опубликование которой являются обязательными в соответствии с законодательством Российской Федерации.</a:t>
            </a: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Информация и документы, указанные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2 настоящей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…подлежат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официальном сайте образовательной организации в сети "Интернет"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обновлению в течение десяти рабочих дней со дня их создания, получения или внесения в них соответствующих изменений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585666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Подзаголовок 2"/>
          <p:cNvSpPr txBox="1">
            <a:spLocks/>
          </p:cNvSpPr>
          <p:nvPr/>
        </p:nvSpPr>
        <p:spPr bwMode="auto">
          <a:xfrm>
            <a:off x="720725" y="4445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Подача заявления </a:t>
            </a: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лично в школу</a:t>
            </a: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0" y="908050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3995738" y="1008063"/>
            <a:ext cx="5056187" cy="21336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</a:t>
            </a:r>
          </a:p>
          <a:p>
            <a:pPr algn="ctr">
              <a:defRPr/>
            </a:pPr>
            <a:endParaRPr lang="ru-RU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 обращается лично в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школу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://im1-tub-ru.yandex.net/i?id=245fd018454629373807ab2f3bc9343e-37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125538"/>
            <a:ext cx="3511550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223838" y="3141663"/>
            <a:ext cx="8696325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Заявитель: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 оригиналы документов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согласие на обработку своих персональных данных и персональных данных своего ребенка;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подает заявление о приеме в 1 класс.</a:t>
            </a:r>
          </a:p>
          <a:p>
            <a:pPr algn="just"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школы: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представленные документы;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 электронную форму заявления в модуле «Е-услуги. Образование»;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подписания заявителем заявления регистрирует заявление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модуле «Е-услуги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Образование» и выдает заявителю расписку (обращение) в получении документов, содержащую информацию о регистрационном номере заявления о приеме ребенка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перечне представленных документов. Расписка заверяется подписью должностного лица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ответственного за прием документов, и печатью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40" name="Picture 2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" t="10000" r="8806" b="5940"/>
          <a:stretch/>
        </p:blipFill>
        <p:spPr bwMode="auto">
          <a:xfrm>
            <a:off x="145196" y="810793"/>
            <a:ext cx="8853207" cy="5564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в 1 классы</a:t>
            </a:r>
            <a:endParaRPr lang="ru-RU" altLang="ru-RU" sz="1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4606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39" name="Picture 2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2" t="17241" r="50697" b="6576"/>
          <a:stretch/>
        </p:blipFill>
        <p:spPr bwMode="auto">
          <a:xfrm>
            <a:off x="2464968" y="818690"/>
            <a:ext cx="4214063" cy="5922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в 1 классы</a:t>
            </a:r>
            <a:endParaRPr lang="ru-RU" altLang="ru-RU" sz="1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530225" y="165100"/>
            <a:ext cx="78835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bg1"/>
              </a:solidFill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>
                <a:solidFill>
                  <a:schemeClr val="bg1"/>
                </a:solidFill>
                <a:cs typeface="Arial" pitchFamily="34" charset="0"/>
              </a:rPr>
              <a:t>Нормативная правовая база (федеральная) </a:t>
            </a:r>
          </a:p>
        </p:txBody>
      </p:sp>
      <p:sp>
        <p:nvSpPr>
          <p:cNvPr id="3077" name="Прямоугольник 2"/>
          <p:cNvSpPr>
            <a:spLocks noChangeArrowheads="1"/>
          </p:cNvSpPr>
          <p:nvPr/>
        </p:nvSpPr>
        <p:spPr bwMode="auto">
          <a:xfrm>
            <a:off x="0" y="857251"/>
            <a:ext cx="9144000" cy="59093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Правительства РФ от 17.12.2009 № 1993-р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«Об утверждении сводного перечня первоочередных государственных и муниципальных услуг, предоставляемых в электронном виде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27.07.2010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210-ФЗ (ред. от 15.02.2016) </a:t>
            </a: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организации предоставления государственных и муниципальных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услуг»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Распоряжения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Правительства РФ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апреля 2011 г. № 729-р </a:t>
            </a: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 утверждении перечня услуг, оказываемых государственными и муниципальными учреждениями и другими организациями, в которых размещается государственное задание (заказ) или муниципальное задание (заказ), подлежащих включению в реестры государственных или муниципальных услуг и предоставляемых в электронной форме»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Правительства РФ от 25.12.2013 № 2516-р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«Об утверждении Концепции развития механизмов предоставления государственных и муниципальных услуг в электронном виде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Минобразования России от 22.01.2014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«Об утверждении Порядка приема граждан на обучение по образовательным программам начального общего, основного общего и среднего общего образования»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1022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9" name="TextBox 35"/>
          <p:cNvSpPr txBox="1">
            <a:spLocks noChangeArrowheads="1"/>
          </p:cNvSpPr>
          <p:nvPr/>
        </p:nvSpPr>
        <p:spPr bwMode="auto">
          <a:xfrm>
            <a:off x="3684369" y="1679490"/>
            <a:ext cx="9350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>
                <a:latin typeface="Arial" charset="0"/>
              </a:rPr>
              <a:t>Заявитель</a:t>
            </a:r>
          </a:p>
        </p:txBody>
      </p:sp>
      <p:sp>
        <p:nvSpPr>
          <p:cNvPr id="13335" name="TextBox 1"/>
          <p:cNvSpPr txBox="1">
            <a:spLocks noChangeArrowheads="1"/>
          </p:cNvSpPr>
          <p:nvPr/>
        </p:nvSpPr>
        <p:spPr bwMode="auto">
          <a:xfrm>
            <a:off x="5193705" y="2143581"/>
            <a:ext cx="2933302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Сайт общеобразовательной организации</a:t>
            </a:r>
          </a:p>
        </p:txBody>
      </p:sp>
      <p:pic>
        <p:nvPicPr>
          <p:cNvPr id="19" name="Picture 2" descr="C:\Users\KljuevDP\AppData\Local\Microsoft\Windows\Temporary Internet Files\Content.IE5\6RIYJXBW\MC90043395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805" y="73787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6" t="11379" r="24875" b="4637"/>
          <a:stretch/>
        </p:blipFill>
        <p:spPr bwMode="auto">
          <a:xfrm>
            <a:off x="226959" y="2401536"/>
            <a:ext cx="3768977" cy="4195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566205" y="2155314"/>
            <a:ext cx="3024336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Модуль «Е-услуги. Образование»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4" r="12089" b="5941"/>
          <a:stretch/>
        </p:blipFill>
        <p:spPr bwMode="auto">
          <a:xfrm>
            <a:off x="4175918" y="2401535"/>
            <a:ext cx="4860131" cy="3732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2267744" y="1700808"/>
            <a:ext cx="1322797" cy="315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4643437" y="1700808"/>
            <a:ext cx="1512888" cy="315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37170" y="112196"/>
            <a:ext cx="8869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b="1" dirty="0" smtClean="0">
                <a:solidFill>
                  <a:schemeClr val="bg1"/>
                </a:solidFill>
                <a:cs typeface="Arial" charset="0"/>
              </a:rPr>
              <a:t>ПОЛУЧЕНИЕ ИНФОРМАЦИИ О РЕЗУЛЬТАТАХ РАССМОТРЕНИЯ ЗАЯВЛЕНИЯ</a:t>
            </a:r>
            <a:endParaRPr lang="ru-RU" altLang="ru-RU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379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одзаголовок 2"/>
          <p:cNvSpPr txBox="1">
            <a:spLocks/>
          </p:cNvSpPr>
          <p:nvPr/>
        </p:nvSpPr>
        <p:spPr bwMode="auto">
          <a:xfrm>
            <a:off x="179388" y="0"/>
            <a:ext cx="88566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b="1">
                <a:solidFill>
                  <a:schemeClr val="bg1"/>
                </a:solidFill>
                <a:latin typeface="Arial" charset="0"/>
                <a:cs typeface="Arial" charset="0"/>
              </a:rPr>
              <a:t>Основные проблемы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1" r="2204" b="4977"/>
          <a:stretch/>
        </p:blipFill>
        <p:spPr bwMode="auto">
          <a:xfrm>
            <a:off x="81887" y="620688"/>
            <a:ext cx="5497354" cy="3053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r="2239" b="13741"/>
          <a:stretch/>
        </p:blipFill>
        <p:spPr bwMode="auto">
          <a:xfrm>
            <a:off x="3245558" y="3861048"/>
            <a:ext cx="5777880" cy="2899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4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6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одзаголовок 2"/>
          <p:cNvSpPr txBox="1">
            <a:spLocks/>
          </p:cNvSpPr>
          <p:nvPr/>
        </p:nvSpPr>
        <p:spPr bwMode="auto">
          <a:xfrm>
            <a:off x="179388" y="0"/>
            <a:ext cx="88566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Основание для использования ЕСИА при получении доступа </a:t>
            </a:r>
          </a:p>
          <a:p>
            <a:pPr algn="ctr" eaLnBrk="1" hangingPunct="1"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 ГИС «АСУ РСО» и предоставления государственных услуг в электронной форме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8354" y="764704"/>
            <a:ext cx="8632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Переход на авторизацию всех пользователей ГИС через ЕСИА </a:t>
            </a:r>
            <a:endParaRPr lang="ru-RU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8" t="15920" r="35692" b="12438"/>
          <a:stretch/>
        </p:blipFill>
        <p:spPr bwMode="auto">
          <a:xfrm>
            <a:off x="210327" y="1134037"/>
            <a:ext cx="2777497" cy="452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0" t="10000" r="35174" b="17721"/>
          <a:stretch/>
        </p:blipFill>
        <p:spPr bwMode="auto">
          <a:xfrm>
            <a:off x="3131840" y="1112341"/>
            <a:ext cx="2880320" cy="4548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9" t="13074" r="35274" b="50000"/>
          <a:stretch/>
        </p:blipFill>
        <p:spPr bwMode="auto">
          <a:xfrm>
            <a:off x="6206015" y="1150895"/>
            <a:ext cx="2808311" cy="2733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609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6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одзаголовок 2"/>
          <p:cNvSpPr txBox="1">
            <a:spLocks/>
          </p:cNvSpPr>
          <p:nvPr/>
        </p:nvSpPr>
        <p:spPr bwMode="auto">
          <a:xfrm>
            <a:off x="179388" y="0"/>
            <a:ext cx="88566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Основание для использования ЕСИА при получении доступа </a:t>
            </a:r>
          </a:p>
          <a:p>
            <a:pPr algn="ctr" eaLnBrk="1" hangingPunct="1"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к ГИС «АСУ РСО» и предоставления государственных услуг в электронной форме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8354" y="764704"/>
            <a:ext cx="8632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Переход на авторизацию всех пользователей ГИС через ЕСИА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135250"/>
            <a:ext cx="88566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Распоряжение Правительства Самарской области от 02.09.2016 №673-р </a:t>
            </a:r>
            <a:endParaRPr lang="ru-RU" dirty="0" smtClean="0"/>
          </a:p>
          <a:p>
            <a:pPr algn="ctr"/>
            <a:r>
              <a:rPr lang="ru-RU" dirty="0" smtClean="0"/>
              <a:t>"</a:t>
            </a:r>
            <a:r>
              <a:rPr lang="ru-RU" dirty="0"/>
              <a:t>Об обеспечении доступа к государственным информационным системам Самарской области, используемым для предоставления государственных услуг"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5" t="12978" r="31492" b="6250"/>
          <a:stretch/>
        </p:blipFill>
        <p:spPr bwMode="auto">
          <a:xfrm>
            <a:off x="593766" y="2083142"/>
            <a:ext cx="3752603" cy="450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3" t="11610" r="31582" b="6758"/>
          <a:stretch/>
        </p:blipFill>
        <p:spPr bwMode="auto">
          <a:xfrm>
            <a:off x="4788024" y="2058580"/>
            <a:ext cx="3731460" cy="4530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3048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6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одзаголовок 2"/>
          <p:cNvSpPr txBox="1">
            <a:spLocks/>
          </p:cNvSpPr>
          <p:nvPr/>
        </p:nvSpPr>
        <p:spPr bwMode="auto">
          <a:xfrm>
            <a:off x="179388" y="0"/>
            <a:ext cx="88566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Документы, обязательные для размещения на официальном сайте ОУ и информационных стендах ОУ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799" y="623317"/>
            <a:ext cx="8534399" cy="588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Специальная рубрика на сайте, посвященная организации приема в 1 класс на 2018-2019 уч.г.: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Лицензия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Свидетельство о государственной аккредитации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Устав с изменениями и дополнениями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Правила приема в ОУ, образовательные программы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другие документы, регламентирующие организацию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осуществление образовательной деятельности,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права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обязанности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Информация о минимальном количестве мест для приема ( с копией документа)</a:t>
            </a:r>
            <a:endParaRPr lang="en-US" sz="2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Информация об адресах, закрепленных за ОУ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особенности обучения в ОУ(специфика)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Бланк заявления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Перечень необходимых документов к заявлению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 в сети Интернет для приема заявлений –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https://es.asurso.ru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 тестового интернет-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сервиса для тренировки подачи заявления: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https://etest.asurso.ru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Контактные данные ответственных должностных лиц за прием документов, дни и часы приема для консультаций</a:t>
            </a:r>
            <a:endParaRPr lang="ru-RU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2174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5" descr="Подложка для презентаци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47664" y="2926685"/>
            <a:ext cx="5760640" cy="646331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0800000"/>
            </a:lightRig>
          </a:scene3d>
          <a:sp3d extrusionH="76200">
            <a:extrusionClr>
              <a:srgbClr val="333333"/>
            </a:extrusionClr>
          </a:sp3d>
        </p:spPr>
        <p:txBody>
          <a:bodyPr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ru-RU" sz="3600" b="1" spc="150" dirty="0">
                <a:ln w="11430"/>
                <a:solidFill>
                  <a:srgbClr val="33333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21508" name="Рисунок 5" descr="Подложка для презентаци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91440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 flipV="1">
            <a:off x="0" y="4797425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0" y="2060575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530225" y="165100"/>
            <a:ext cx="78835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bg1"/>
              </a:solidFill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>
                <a:solidFill>
                  <a:schemeClr val="bg1"/>
                </a:solidFill>
                <a:cs typeface="Arial" pitchFamily="34" charset="0"/>
              </a:rPr>
              <a:t>Нормативная правовая база (федеральная) </a:t>
            </a:r>
          </a:p>
        </p:txBody>
      </p:sp>
      <p:sp>
        <p:nvSpPr>
          <p:cNvPr id="3077" name="Прямоугольник 2"/>
          <p:cNvSpPr>
            <a:spLocks noChangeArrowheads="1"/>
          </p:cNvSpPr>
          <p:nvPr/>
        </p:nvSpPr>
        <p:spPr bwMode="auto">
          <a:xfrm>
            <a:off x="-19050" y="838201"/>
            <a:ext cx="9144000" cy="605550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Правительства РФ от 09.06.2014 № 991-р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«Об утверждении плана мероприятий ("дорожной карты") по реализации Концепции развития механизмов предоставления государственных и муниципальных услуг в электронном виде, утвержденной распоряжением Правительства Российской Федерации от 25 декабря 2013 г. </a:t>
            </a:r>
            <a:endParaRPr lang="ru-RU" sz="155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2516-р»</a:t>
            </a: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Правительства РФ от 25.10.2014 </a:t>
            </a: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2125-р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«Об утверждении Концепции создания единой федеральной межведомственной системы учета контингента обучающихся по основным образовательным программам и дополнительным общеобразовательным программам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Правительства РФ от 29.12.2014 </a:t>
            </a: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2769-р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утверждении Концепции региональной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информатизации»</a:t>
            </a: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Правительства РФ от 14.02.2015 </a:t>
            </a: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236-р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«Об утверждении плана мероприятий ("дорожной карты") по созданию единой федеральной межведомственной системы учета контингента обучающихся по основным образовательным программам и дополнительным общеобразовательным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программам»</a:t>
            </a:r>
            <a:endParaRPr lang="en-US" sz="155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Правительства РФ от 1 ноября 2016 г. № </a:t>
            </a: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2326-р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Перечень документов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и сведений, находящихся в распоряжении отдельных федеральных органов исполнительной власти и необходимых для предоставления государственных и муниципальных услуг исполнительным органам государственной власти субъектов Российской Федерации и органам местного самоуправления</a:t>
            </a:r>
          </a:p>
          <a:p>
            <a:pPr marL="285750" indent="-285750" algn="ctr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Самарской области от 16.04.2015 </a:t>
            </a: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126-од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утверждении административного регламента предоставления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министерством образования и науки Самарской области государственной услуги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«Предоставление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начального общего, основного общего, среднего общего образования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по основным общеобразовательным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программам»</a:t>
            </a:r>
            <a:endParaRPr lang="ru-RU" sz="155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7995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одзаголовок 2"/>
          <p:cNvSpPr txBox="1">
            <a:spLocks/>
          </p:cNvSpPr>
          <p:nvPr/>
        </p:nvSpPr>
        <p:spPr bwMode="auto">
          <a:xfrm>
            <a:off x="0" y="0"/>
            <a:ext cx="91440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Основные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цели</a:t>
            </a:r>
            <a:endParaRPr lang="ru-RU" altLang="ru-RU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50" y="1052513"/>
            <a:ext cx="9028113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Tx/>
              <a:buChar char="-"/>
              <a:defRPr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требований федерального и регионального законодательства при предоставлении государственных и муниципальных услуг в сфере образования в электронной форме;</a:t>
            </a:r>
          </a:p>
          <a:p>
            <a:pPr algn="just">
              <a:defRPr/>
            </a:pP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  <a:defRPr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(</a:t>
            </a:r>
            <a:r>
              <a:rPr lang="en-US" sz="2400" b="1" i="1" dirty="0" smtClean="0"/>
              <a:t>usability</a:t>
            </a:r>
            <a:r>
              <a:rPr lang="ru-RU" sz="2400" b="1" i="1" dirty="0" smtClean="0"/>
              <a:t>)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 предоставления государственных и муниципальных услуг для получателей и организаций, участвующих в предоставлении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и муниципальных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услуг. 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190500" y="45469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Подготовка к процедуре приема на обучение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56644"/>
            <a:ext cx="9021763" cy="263149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000" algn="just"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Просим Вас:</a:t>
            </a:r>
          </a:p>
          <a:p>
            <a:pPr indent="360000" algn="just"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организовать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30.11.2017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(обновление) информации о сроках начала приема заявлений в 1 классы на официальных сайтах и информационных стендах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дошкольных образовательных организаций;</a:t>
            </a:r>
          </a:p>
          <a:p>
            <a:pPr indent="360000" algn="just">
              <a:defRPr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30.11.2017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(обновление) информации о порядке (правилах) приема на обучение в 1 классы школ на официальных сайтах и на информационных стендах для родителей. Рекомендуем на официальных сайтах школ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обновить специальный раздел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посвященный приему в 1 классы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2018-2019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год;</a:t>
            </a:r>
          </a:p>
          <a:p>
            <a:pPr indent="360000" algn="just">
              <a:defRPr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работу в школах и в дошкольных образовательных учреждениях по оповещению родителей о датах начала приема заявлений в 1 классы и о возможности направить заявления в электронной форме, а также предусмотреть иные формы оповещения родителей.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6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284770" y="93639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График начала приема заявлений на обучение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962899"/>
              </p:ext>
            </p:extLst>
          </p:nvPr>
        </p:nvGraphicFramePr>
        <p:xfrm>
          <a:off x="1" y="620689"/>
          <a:ext cx="9141432" cy="2990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5662"/>
                <a:gridCol w="7122378"/>
                <a:gridCol w="1543392"/>
              </a:tblGrid>
              <a:tr h="1710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районов и городских округов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начала приема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</a:tr>
              <a:tr h="3384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Чапаевск, </a:t>
                      </a:r>
                      <a:r>
                        <a:rPr lang="ru-RU" sz="135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м.р.Безенчукский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Красноармейский, </a:t>
                      </a:r>
                      <a:r>
                        <a:rPr lang="ru-RU" sz="135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Пестравский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Приволжский, </a:t>
                      </a:r>
                      <a:r>
                        <a:rPr lang="ru-RU" sz="135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Хворостянский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5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Сызрань, </a:t>
                      </a:r>
                      <a:r>
                        <a:rPr lang="ru-RU" sz="135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Октябрьск, </a:t>
                      </a:r>
                      <a:r>
                        <a:rPr lang="ru-RU" sz="135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м.р.Сызранский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5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Шигонский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(через открытую часть модуля                       «Е-услуги. Образование» </a:t>
                      </a:r>
                      <a:r>
                        <a:rPr lang="ru-RU" sz="135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http://es.asurso.ru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авторизацией в ЕСИА) – во все государственные общеобразовательные организации.</a:t>
                      </a:r>
                      <a:endParaRPr lang="ru-RU" sz="135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31.01.2018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(среда)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</a:tr>
              <a:tr h="1458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</a:tr>
              <a:tr h="1073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</a:tr>
              <a:tr h="211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</a:tr>
              <a:tr h="1392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</a:tr>
              <a:tr h="2312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</a:tr>
              <a:tr h="171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</a:tr>
              <a:tr h="2850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7931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00" y="1196752"/>
            <a:ext cx="9021763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удобства граждан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 ноября 2017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специальный сайт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сети Интернет для тренировки подачи заявления в 1 класс по адресу: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etest.asurso.ru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детей-близнецов заявитель должен подавать заявления на каждого ребенка отдельно. Обучение старших братьев и сестер в школе не дает преимущественное право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зачисления;</a:t>
            </a:r>
          </a:p>
          <a:p>
            <a:pPr algn="just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на обучение в 1 классы детей, которые обучаются в этой же школе по программам дошкольного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 компетенции школы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соответствующими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локальными актами, утверждаемыми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 имеют право подавать на одного ребенка неоднократные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«Е-услуги. Образование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каждому из которых присваивается индивидуальный регистрационный номер и время регистрации, при этом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по времени поступившее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обращение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зарегистрировано как заявление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«Е-услуги. Образование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5457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00" y="1196752"/>
            <a:ext cx="9021763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67. Организация приема на обучение по основным общеобразовательным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программам.</a:t>
            </a:r>
          </a:p>
          <a:p>
            <a:pPr algn="just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…Получение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 общего образования в образовательных организациях начинается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достижении детьми возраста шести лет и шести месяцев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отсутствии противопоказаний по состоянию здоровья,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 позже достижения ими возраста восьми лет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заявлению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(законных представителей) детей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образовательной организации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разрешить прием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образовательную организацию на обучение по образовательным программам начального общего образования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более раннем или более позднем возрасте.</a:t>
            </a:r>
          </a:p>
          <a:p>
            <a:pPr algn="just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109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19200" y="153591"/>
            <a:ext cx="7391399" cy="5629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5487" tIns="52744" rIns="105487" bIns="52744" anchor="t"/>
          <a:lstStyle/>
          <a:p>
            <a:pPr algn="ctr"/>
            <a:r>
              <a:rPr lang="ru-RU" sz="2500" b="1" dirty="0" smtClean="0">
                <a:solidFill>
                  <a:srgbClr val="000066"/>
                </a:solidFill>
              </a:rPr>
              <a:t>Категории претендентов и периоды приема</a:t>
            </a:r>
          </a:p>
          <a:p>
            <a:pPr algn="ctr"/>
            <a:endParaRPr lang="ru-RU" sz="3000" b="1" dirty="0">
              <a:solidFill>
                <a:srgbClr val="000066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219201" y="622476"/>
            <a:ext cx="6858000" cy="452908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Претенденты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зачисление в 1 класс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 bwMode="auto">
          <a:xfrm rot="2437670">
            <a:off x="2803740" y="1076332"/>
            <a:ext cx="683820" cy="634746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 bwMode="auto">
          <a:xfrm rot="19001103">
            <a:off x="6084352" y="1078298"/>
            <a:ext cx="683820" cy="634746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4784" y="1640406"/>
            <a:ext cx="22050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Гарантированный прием</a:t>
            </a:r>
            <a:endParaRPr lang="ru-RU" sz="1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41076" y="1699560"/>
            <a:ext cx="24035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Прием на свободные места</a:t>
            </a:r>
            <a:endParaRPr lang="ru-RU" sz="1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409703" y="1963571"/>
            <a:ext cx="4505196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графику - по 30.06.2018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5333999" y="1963571"/>
            <a:ext cx="3421779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01.07.2018 по 05.09.2018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4800" y="2484361"/>
            <a:ext cx="2374699" cy="1769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дети, зарегистрированные на закрепленной за ОУ территорией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подтвержденной регистрацией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(льготные категории учитываются)</a:t>
            </a:r>
          </a:p>
          <a:p>
            <a:pPr algn="ctr"/>
            <a:endParaRPr lang="ru-RU" sz="13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3999" y="2461477"/>
            <a:ext cx="3581401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любые претенденты (в т.ч. закрепленные лица)</a:t>
            </a: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трелка вниз 36"/>
          <p:cNvSpPr/>
          <p:nvPr/>
        </p:nvSpPr>
        <p:spPr bwMode="auto">
          <a:xfrm>
            <a:off x="3633349" y="3745485"/>
            <a:ext cx="341910" cy="317373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трелка вниз 37"/>
          <p:cNvSpPr/>
          <p:nvPr/>
        </p:nvSpPr>
        <p:spPr bwMode="auto">
          <a:xfrm>
            <a:off x="756222" y="4062858"/>
            <a:ext cx="341910" cy="317373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трелка вниз 38"/>
          <p:cNvSpPr/>
          <p:nvPr/>
        </p:nvSpPr>
        <p:spPr bwMode="auto">
          <a:xfrm>
            <a:off x="2035392" y="4062858"/>
            <a:ext cx="341910" cy="317373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362206" y="4481959"/>
            <a:ext cx="1129943" cy="120650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Свидетельство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 регистрации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месту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жительства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№ 8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1679242" y="4481959"/>
            <a:ext cx="1054211" cy="120650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Свидетельство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 регистрации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месту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пребывания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№ 3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7143" y="6181958"/>
            <a:ext cx="3124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(Приказ ФМС России от 11.09.2012 № 288)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2550" y="5645234"/>
            <a:ext cx="29631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либо выписка из карточки регистрации по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форме № 9</a:t>
            </a:r>
          </a:p>
          <a:p>
            <a:pPr algn="ctr">
              <a:lnSpc>
                <a:spcPct val="90000"/>
              </a:lnSpc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(справка с места жительства)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трелка вниз 48"/>
          <p:cNvSpPr/>
          <p:nvPr/>
        </p:nvSpPr>
        <p:spPr bwMode="auto">
          <a:xfrm>
            <a:off x="7242847" y="2989529"/>
            <a:ext cx="341910" cy="317373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5959769" y="3311659"/>
            <a:ext cx="3031831" cy="30087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Преимущественное право на </a:t>
            </a:r>
          </a:p>
          <a:p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внеочередное/первоочередное</a:t>
            </a:r>
            <a:r>
              <a:rPr kumimoji="0" lang="ru-RU" sz="12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зачисление:</a:t>
            </a:r>
          </a:p>
          <a:p>
            <a:pPr marL="228600" indent="-228600">
              <a:buAutoNum type="arabicParenR"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ФЗ от 07.02.2011№ 3-ФЗ 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 полиции»;</a:t>
            </a:r>
          </a:p>
          <a:p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2) ФЗ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27.05.1998 № 76-ФЗ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«О статусе военнослужащих»;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ФЗ от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29.12.2012 № 273-ФЗ </a:t>
            </a:r>
            <a:endParaRPr lang="ru-RU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 образовании в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РФ»;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ФЗ от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30.12.2012 №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283-ФЗ «О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оциальных гарантиях сотрудникам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екоторых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ФОИВ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внесении изменений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отдельные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законодательные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акты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РФ»;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ФЗ от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26.06.1992 N 3132-1 «О статусе </a:t>
            </a:r>
            <a:endParaRPr lang="ru-RU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судей в РФ»;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 bwMode="auto">
          <a:xfrm>
            <a:off x="3241342" y="5560943"/>
            <a:ext cx="2585752" cy="759515"/>
          </a:xfrm>
          <a:prstGeom prst="rect">
            <a:avLst/>
          </a:prstGeom>
          <a:gradFill>
            <a:gsLst>
              <a:gs pos="0">
                <a:srgbClr val="FFFF0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ПРЕТЕНДЕНТЫ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БЕЗ РЕГИСТРАЦИИ</a:t>
            </a:r>
          </a:p>
        </p:txBody>
      </p:sp>
      <p:cxnSp>
        <p:nvCxnSpPr>
          <p:cNvPr id="53" name="Прямая со стрелкой 52"/>
          <p:cNvCxnSpPr/>
          <p:nvPr/>
        </p:nvCxnSpPr>
        <p:spPr bwMode="auto">
          <a:xfrm flipV="1">
            <a:off x="4715861" y="2953920"/>
            <a:ext cx="1325215" cy="2581910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rgbClr val="00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" name="Прямоугольник 6"/>
          <p:cNvSpPr/>
          <p:nvPr/>
        </p:nvSpPr>
        <p:spPr>
          <a:xfrm>
            <a:off x="2662301" y="2484361"/>
            <a:ext cx="226342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дети, </a:t>
            </a:r>
            <a:r>
              <a:rPr lang="ru-RU" sz="1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зачисленные в ОУ </a:t>
            </a:r>
            <a:r>
              <a:rPr 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получающие дошкольное образование (филиалы, структурные </a:t>
            </a:r>
            <a:r>
              <a:rPr 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подразделения, дошкольные отделения)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2895600" y="4062858"/>
            <a:ext cx="1905000" cy="120650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Заявление от родителей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изменение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образовательных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тношений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(ст. 57 ФЗ от 29.12.2012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№ 273-ФЗ)</a:t>
            </a:r>
          </a:p>
        </p:txBody>
      </p:sp>
    </p:spTree>
    <p:extLst>
      <p:ext uri="{BB962C8B-B14F-4D97-AF65-F5344CB8AC3E}">
        <p14:creationId xmlns:p14="http://schemas.microsoft.com/office/powerpoint/2010/main" val="35221522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27358</TotalTime>
  <Words>2312</Words>
  <Application>Microsoft Office PowerPoint</Application>
  <PresentationFormat>Экран (4:3)</PresentationFormat>
  <Paragraphs>247</Paragraphs>
  <Slides>25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Alekseenko</dc:creator>
  <cp:lastModifiedBy>1</cp:lastModifiedBy>
  <cp:revision>1263</cp:revision>
  <cp:lastPrinted>2015-06-29T11:43:25Z</cp:lastPrinted>
  <dcterms:created xsi:type="dcterms:W3CDTF">2011-08-02T12:15:49Z</dcterms:created>
  <dcterms:modified xsi:type="dcterms:W3CDTF">2017-11-27T04:12:38Z</dcterms:modified>
</cp:coreProperties>
</file>